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63" r:id="rId4"/>
    <p:sldId id="266" r:id="rId5"/>
    <p:sldId id="264" r:id="rId6"/>
    <p:sldId id="268" r:id="rId7"/>
    <p:sldId id="267" r:id="rId8"/>
    <p:sldId id="271" r:id="rId9"/>
    <p:sldId id="265" r:id="rId10"/>
    <p:sldId id="257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2"/>
    <p:restoredTop sz="94703"/>
  </p:normalViewPr>
  <p:slideViewPr>
    <p:cSldViewPr snapToGrid="0">
      <p:cViewPr>
        <p:scale>
          <a:sx n="45" d="100"/>
          <a:sy n="45" d="100"/>
        </p:scale>
        <p:origin x="2200" y="3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5B503-A431-1043-93D2-24B893D4F48B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47343-52B8-6F4C-9993-0AA46B4350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18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7343-52B8-6F4C-9993-0AA46B4350E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3103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C7504D-EE44-7EBC-6657-F2EF5DE61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527FC59-978D-A282-3E1B-9C44350EE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5799E4-0675-7100-E3F1-6C4877282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E9DD71-FD90-C48A-57D6-27874912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3A9DE5-F669-2CBE-26BC-D1CBDA5F7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203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2CEE7C-7AAF-A7E9-B18C-1BAB4F02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BBCA30A-8EE6-3D3B-DE85-2785189E9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3750C9-A121-C2F0-85DF-15B79607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343F1E-03FF-FC92-5AC1-036A3567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9C0884-3D5D-A721-6C6B-554EA1D8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278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AA3737-0039-DDF5-6E9D-85DF81A24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30D4A-C3EE-CC94-CD26-85B7E5989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6E4B87-27FC-9B85-FA4C-CA30B6DD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D17EF6-BF12-95EC-8675-B8A8E4F3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46CD9B-7640-478A-1CC2-02302F24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19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620783-085B-9E08-44E1-0E62E697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241FBA-2BEB-3B01-8994-A0FD3543D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16EE28-4A80-21A2-661B-BE5AFD35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BABAF-5708-3701-23D2-A87E4CFB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0CB09F-76D4-3379-E56F-9744ED11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64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7EB401-AF3E-CD1D-C45C-CA179F1C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3D6717-7B47-9A93-D7B2-0886F8545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BFDB30-DC0F-9205-91B1-146660B0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DC888F-7A01-70DF-5EA7-4489E497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E4C7BD-AE9E-9471-F858-8140E314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1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4D0F0F-3BC8-0448-BD5C-23E80C1B0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BB1977-FF40-BDDD-5AD5-DB9FACFDB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7A0784-0EFF-94E4-190A-13C334116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DD5C8C-7067-7273-5693-5EE77B36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588661-AAD4-7DE5-2A26-0F26BB42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DB8FAE-FEFD-3CD9-EB67-297070F5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36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0972DD-F6D8-D0A0-01DA-C7E789A07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70B2D4-FC4A-7901-7FBB-ECE911842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A33AF3-C0C1-1523-4FCF-F67D03630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2082E6-0AFE-D894-783A-C2BD379CD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5A2180F-49E4-3561-F6A1-F20B5CD70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8B43530-9325-1F29-4E37-DC4FE384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2E6AB83-4459-2467-BA86-D38BDB4E1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4F9C89-9209-2BC5-53B2-6A3E91F7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186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97257B-937E-0DDB-53DF-BC6EC7E9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05C0D86-DDE9-6BBB-17D2-CF113B347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9E3539-6B0C-491F-7470-F2B65762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76253C-3198-FB9B-8535-EEA51C72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47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8176156-E86C-9669-7314-DD71CFE8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7E6CD35-5FCB-3C32-0707-1E2D1020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59429C-9EDE-FEF4-C42B-F5D946F8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00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E57BBE-4B0D-E2D3-BB2F-8F4CC1A2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40F5E1-D987-80D6-BB69-6B2416B0C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DF9B8D-BD5C-815C-1049-768A96D43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092B7D-DF1E-990A-B9A0-FB7F14E4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32F389-8E86-2FE1-C1F6-95BC8D5D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40E4F4-F9E7-67CB-8DAA-9143CAD0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38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6BFA8A-4CDC-3E45-9961-9C7D105D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1EA6AFF-8F04-1BE2-4336-75FE4B427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0117FF-2F6E-8EA3-DB10-AAFA13022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B99DE5-8F99-542D-C2B1-E0E72718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226AA5-ECB3-08C5-0F83-B1035944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04351F2-F122-FC02-4B96-C47EB63C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08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9F4F6D4-011E-96B8-C3E1-FBAFAABDE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3FB43D-3078-C504-1E03-78350DAD9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2CC771-8675-783D-ABAD-76D2A2AF6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3131FE-65BF-6B49-9CFD-305A304F66F0}" type="datetimeFigureOut">
              <a:rPr lang="it-IT" smtClean="0"/>
              <a:t>08/08/25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1CD50A-2B0F-6801-BE9E-CA4FE44E0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EDDFDE-9093-887D-AE9D-54DCAC1B8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54B8A7-FACC-CC4D-9747-C7F9E17B1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11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E507338E-AF91-6FC2-6E61-E102A7805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2" y="-104503"/>
            <a:ext cx="12311467" cy="697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79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484CD273-7517-80DC-8693-2D8AAD6E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" y="0"/>
            <a:ext cx="12289364" cy="69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1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olicromia, cerchio, arte&#10;&#10;Descrizione generata automaticamente">
            <a:extLst>
              <a:ext uri="{FF2B5EF4-FFF2-40B4-BE49-F238E27FC236}">
                <a16:creationId xmlns:a16="http://schemas.microsoft.com/office/drawing/2014/main" id="{65E0FC72-FC50-12B5-6027-E9305469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54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B5864591-F08C-BAE8-B8A7-46AF560D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80" y="437880"/>
            <a:ext cx="10899716" cy="15832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TITOLO</a:t>
            </a:r>
            <a:b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TITOLO</a:t>
            </a:r>
            <a:endParaRPr lang="it-IT" b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01B8CC-10D4-AF48-958A-C74A76D0C639}"/>
              </a:ext>
            </a:extLst>
          </p:cNvPr>
          <p:cNvSpPr txBox="1"/>
          <p:nvPr/>
        </p:nvSpPr>
        <p:spPr>
          <a:xfrm>
            <a:off x="516080" y="2021159"/>
            <a:ext cx="7404498" cy="371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>
              <a:lnSpc>
                <a:spcPct val="120000"/>
              </a:lnSpc>
            </a:pPr>
            <a:r>
              <a:rPr lang="it-IT" spc="15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</a:t>
            </a: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>
              <a:lnSpc>
                <a:spcPct val="120000"/>
              </a:lnSpc>
            </a:pP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>
              <a:lnSpc>
                <a:spcPct val="120000"/>
              </a:lnSpc>
            </a:pP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>
              <a:lnSpc>
                <a:spcPct val="120000"/>
              </a:lnSpc>
            </a:pP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>
              <a:lnSpc>
                <a:spcPct val="120000"/>
              </a:lnSpc>
            </a:pP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>
              <a:lnSpc>
                <a:spcPct val="120000"/>
              </a:lnSpc>
            </a:pP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>
              <a:lnSpc>
                <a:spcPct val="120000"/>
              </a:lnSpc>
            </a:pP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>
              <a:lnSpc>
                <a:spcPct val="120000"/>
              </a:lnSpc>
            </a:pP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>
              <a:lnSpc>
                <a:spcPct val="120000"/>
              </a:lnSpc>
            </a:pP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>
              <a:lnSpc>
                <a:spcPct val="120000"/>
              </a:lnSpc>
            </a:pPr>
            <a:r>
              <a:rPr lang="it-IT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</p:txBody>
      </p:sp>
    </p:spTree>
    <p:extLst>
      <p:ext uri="{BB962C8B-B14F-4D97-AF65-F5344CB8AC3E}">
        <p14:creationId xmlns:p14="http://schemas.microsoft.com/office/powerpoint/2010/main" val="349880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BCCE9D06-1473-0F0D-4A7C-49E35181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54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CED95BC-D379-CA13-8B26-EFF1BBC24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356" y="437880"/>
            <a:ext cx="10899716" cy="1583279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TITOLO</a:t>
            </a:r>
            <a:b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TITOLO</a:t>
            </a:r>
            <a:endParaRPr lang="it-IT" b="1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0B1DFA0-C525-5A7F-8CB6-23A7724888FB}"/>
              </a:ext>
            </a:extLst>
          </p:cNvPr>
          <p:cNvSpPr txBox="1"/>
          <p:nvPr/>
        </p:nvSpPr>
        <p:spPr>
          <a:xfrm>
            <a:off x="4271422" y="2021159"/>
            <a:ext cx="7404498" cy="371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 algn="r">
              <a:lnSpc>
                <a:spcPct val="120000"/>
              </a:lnSpc>
            </a:pPr>
            <a:r>
              <a:rPr lang="it-IT" spc="15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</a:t>
            </a: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 algn="r">
              <a:lnSpc>
                <a:spcPct val="120000"/>
              </a:lnSpc>
            </a:pP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 algn="r">
              <a:lnSpc>
                <a:spcPct val="120000"/>
              </a:lnSpc>
            </a:pP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 algn="r">
              <a:lnSpc>
                <a:spcPct val="120000"/>
              </a:lnSpc>
            </a:pP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 algn="r">
              <a:lnSpc>
                <a:spcPct val="120000"/>
              </a:lnSpc>
            </a:pP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 algn="r">
              <a:lnSpc>
                <a:spcPct val="120000"/>
              </a:lnSpc>
            </a:pP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 algn="r">
              <a:lnSpc>
                <a:spcPct val="120000"/>
              </a:lnSpc>
            </a:pP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 algn="r">
              <a:lnSpc>
                <a:spcPct val="120000"/>
              </a:lnSpc>
            </a:pP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 algn="r">
              <a:lnSpc>
                <a:spcPct val="120000"/>
              </a:lnSpc>
            </a:pP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  <a:p>
            <a:pPr algn="r">
              <a:lnSpc>
                <a:spcPct val="120000"/>
              </a:lnSpc>
            </a:pPr>
            <a:r>
              <a:rPr lang="it-IT" sz="1800" spc="1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Testo testo</a:t>
            </a:r>
          </a:p>
        </p:txBody>
      </p:sp>
    </p:spTree>
    <p:extLst>
      <p:ext uri="{BB962C8B-B14F-4D97-AF65-F5344CB8AC3E}">
        <p14:creationId xmlns:p14="http://schemas.microsoft.com/office/powerpoint/2010/main" val="24644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, Policromia, tavolozza, arte&#10;&#10;Descrizione generata automaticamente">
            <a:extLst>
              <a:ext uri="{FF2B5EF4-FFF2-40B4-BE49-F238E27FC236}">
                <a16:creationId xmlns:a16="http://schemas.microsoft.com/office/drawing/2014/main" id="{047F00C5-1112-018A-3416-187B688C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54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5C5ECB-013E-2B52-A513-24FA098D74A7}"/>
              </a:ext>
            </a:extLst>
          </p:cNvPr>
          <p:cNvSpPr txBox="1"/>
          <p:nvPr/>
        </p:nvSpPr>
        <p:spPr>
          <a:xfrm>
            <a:off x="570614" y="3342992"/>
            <a:ext cx="11050772" cy="2647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100"/>
              </a:lnSpc>
            </a:pPr>
            <a:r>
              <a:rPr lang="it-IT" sz="3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FIRST EDITION OF THE EVENT WILL TAKE PLACE AT THE VICENZA EXPO CENTRE – ITALY </a:t>
            </a:r>
            <a:r>
              <a:rPr lang="it-IT" sz="3500" b="1" dirty="0">
                <a:solidFill>
                  <a:srgbClr val="00599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 27 TO 29 OCTOBER 2026</a:t>
            </a:r>
            <a:r>
              <a:rPr lang="it-IT" sz="3500" dirty="0">
                <a:solidFill>
                  <a:srgbClr val="00599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CONCURRENTLY WITH </a:t>
            </a:r>
            <a:r>
              <a:rPr lang="it-IT" sz="3500" b="1" dirty="0">
                <a:solidFill>
                  <a:srgbClr val="00599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A&amp;T – AUTOMATION &amp; TESTING</a:t>
            </a:r>
          </a:p>
        </p:txBody>
      </p:sp>
    </p:spTree>
    <p:extLst>
      <p:ext uri="{BB962C8B-B14F-4D97-AF65-F5344CB8AC3E}">
        <p14:creationId xmlns:p14="http://schemas.microsoft.com/office/powerpoint/2010/main" val="1389905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luna, schermata, testo&#10;&#10;Descrizione generata automaticamente">
            <a:extLst>
              <a:ext uri="{FF2B5EF4-FFF2-40B4-BE49-F238E27FC236}">
                <a16:creationId xmlns:a16="http://schemas.microsoft.com/office/drawing/2014/main" id="{69354584-7109-E2D0-9768-E43798B36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548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31E1AED6-0AA6-846F-0C81-2E44ACC9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3" y="270933"/>
            <a:ext cx="10896308" cy="864182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SCENARIO AND MISSION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052C91-0D65-6D64-FB7E-4B47AA54E4CA}"/>
              </a:ext>
            </a:extLst>
          </p:cNvPr>
          <p:cNvSpPr txBox="1"/>
          <p:nvPr/>
        </p:nvSpPr>
        <p:spPr>
          <a:xfrm>
            <a:off x="1083734" y="1229711"/>
            <a:ext cx="80978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ADHESIVES BONDING &amp; SEALANTS – ABS EUROPE 2026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premier international trade show and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Italy’s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first event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exclusively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adhesives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bonding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sealants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foams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tapes,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glues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resins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coatings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films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showcases the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entire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production and supply chain: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machinery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systems,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services and end products.</a:t>
            </a:r>
          </a:p>
          <a:p>
            <a:b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17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High-performance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adhesives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increasingly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replacing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fasteners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like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screws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bolts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packaging, graphics, printing, automotive,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aerospace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furniture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household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appliances.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Similarly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coatings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paints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play a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crucial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industries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offering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advancements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businesses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can’t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afford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overlook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rising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demand and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the performance of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adhesives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coatings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sealants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product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manufacturing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long-standing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reputation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excellence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field, making </a:t>
            </a:r>
            <a:r>
              <a:rPr lang="it-IT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ADHESIVES BONDING &amp; SEALANTS – ABS EUROPE 2026 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key event for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manufacturers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distributors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sz="17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it-IT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leaders.</a:t>
            </a:r>
          </a:p>
        </p:txBody>
      </p:sp>
      <p:pic>
        <p:nvPicPr>
          <p:cNvPr id="7" name="Immagine 6" descr="Immagine che contiene strumento&#10;&#10;Descrizione generata automaticamente">
            <a:extLst>
              <a:ext uri="{FF2B5EF4-FFF2-40B4-BE49-F238E27FC236}">
                <a16:creationId xmlns:a16="http://schemas.microsoft.com/office/drawing/2014/main" id="{3A1A6A21-8798-BE14-65C7-E2C6EB96A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30" r="40150"/>
          <a:stretch/>
        </p:blipFill>
        <p:spPr>
          <a:xfrm>
            <a:off x="9186353" y="-1"/>
            <a:ext cx="3005648" cy="63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1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93A7D8C7-B764-91CE-D58F-D581EFC77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548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1CF2DC00-5A29-0484-E8BF-847AB62A4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639" y="209513"/>
            <a:ext cx="10899716" cy="15832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NEW TRADE SHOW ON ADHESIVES BONDING &amp; SEALANTS INDUSTRY</a:t>
            </a:r>
            <a:endParaRPr lang="it-IT" b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EC2EB6-5AB0-83DF-993A-8B1860A0D19F}"/>
              </a:ext>
            </a:extLst>
          </p:cNvPr>
          <p:cNvSpPr txBox="1"/>
          <p:nvPr/>
        </p:nvSpPr>
        <p:spPr>
          <a:xfrm>
            <a:off x="1013638" y="2705918"/>
            <a:ext cx="10072576" cy="338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new international event featuring hundreds of global companies showcasing the latest technologies, products, and solutions. It’s </a:t>
            </a:r>
            <a:r>
              <a:rPr lang="en-US" sz="1800" b="1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more than an exhibition </a:t>
            </a:r>
            <a:r>
              <a:rPr lang="en-US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 it’s the ultimate platform for innovation, networking and industry insights in Europe and beyond.</a:t>
            </a:r>
            <a:endParaRPr lang="it-IT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clear and valuable project: the meeting between operators in the field and the world of production, distribution, technicians and end users. The event will be further enriched by a series of high-level conferences.</a:t>
            </a:r>
            <a:endParaRPr lang="it-IT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Operators will be able to confront themselves at all levels within an event built exclusively on their needs. </a:t>
            </a:r>
          </a:p>
          <a:p>
            <a:pPr>
              <a:lnSpc>
                <a:spcPct val="120000"/>
              </a:lnSpc>
            </a:pPr>
            <a:r>
              <a:rPr lang="en-US" sz="1800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protagonists will also be the sector associations and the primary political and economic institutions.</a:t>
            </a:r>
            <a:endParaRPr lang="it-IT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B1CD14-7A0E-662F-564B-FC52F953BBB8}"/>
              </a:ext>
            </a:extLst>
          </p:cNvPr>
          <p:cNvSpPr txBox="1"/>
          <p:nvPr/>
        </p:nvSpPr>
        <p:spPr>
          <a:xfrm>
            <a:off x="1013638" y="1804634"/>
            <a:ext cx="9767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cap="all" spc="10" dirty="0">
                <a:solidFill>
                  <a:schemeClr val="bg2">
                    <a:lumMod val="75000"/>
                  </a:schemeClr>
                </a:solidFill>
                <a:effectLst/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27-29 OCTOBER 2026</a:t>
            </a:r>
            <a:r>
              <a:rPr lang="it-IT" sz="3400" b="1" dirty="0">
                <a:solidFill>
                  <a:schemeClr val="bg2">
                    <a:lumMod val="75000"/>
                  </a:schemeClr>
                </a:solidFill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 - </a:t>
            </a:r>
            <a:r>
              <a:rPr lang="en-US" sz="3400" b="1" cap="all" spc="5" dirty="0">
                <a:solidFill>
                  <a:schemeClr val="bg2">
                    <a:lumMod val="75000"/>
                  </a:schemeClr>
                </a:solidFill>
                <a:effectLst/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VICENZA EXPO CENTRE</a:t>
            </a:r>
            <a:endParaRPr lang="it-IT" sz="3400" b="1" dirty="0">
              <a:solidFill>
                <a:schemeClr val="bg2">
                  <a:lumMod val="75000"/>
                </a:schemeClr>
              </a:solidFill>
              <a:effectLst/>
              <a:latin typeface="Arial Narrow" panose="020B0604020202020204" pitchFamily="34" charset="0"/>
              <a:ea typeface="Aptos" panose="020B00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6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AD77A2C3-B33B-9891-418F-DE805DED2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548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DD57DAD-E8DD-4E81-4E71-E2281523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426" y="294289"/>
            <a:ext cx="11082574" cy="840826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 VISITS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FD08BB-8F03-C1BC-1A4F-CECE9C32EE1B}"/>
              </a:ext>
            </a:extLst>
          </p:cNvPr>
          <p:cNvSpPr txBox="1"/>
          <p:nvPr/>
        </p:nvSpPr>
        <p:spPr>
          <a:xfrm>
            <a:off x="1109425" y="1229711"/>
            <a:ext cx="10747925" cy="5693866"/>
          </a:xfrm>
          <a:prstGeom prst="rect">
            <a:avLst/>
          </a:prstGeom>
          <a:noFill/>
        </p:spPr>
        <p:txBody>
          <a:bodyPr wrap="square" numCol="2" spcCol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CONVERTERS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PLANT DIRECTORS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ENGINEERS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CONSULTANTS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INSTALLERS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DEALERS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DISTRIBUTORS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WHOLESALERS</a:t>
            </a:r>
          </a:p>
          <a:p>
            <a:endParaRPr lang="it-I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RETAILERS / DEPARTMENT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SPARE PARTS AND SERVICE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CERTIFICATION BODIES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1450235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, testo, design&#10;&#10;Descrizione generata automaticamente">
            <a:extLst>
              <a:ext uri="{FF2B5EF4-FFF2-40B4-BE49-F238E27FC236}">
                <a16:creationId xmlns:a16="http://schemas.microsoft.com/office/drawing/2014/main" id="{18824A9B-D688-87C9-C921-C4233C0FB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914" cy="6911163"/>
          </a:xfrm>
          <a:prstGeom prst="rect">
            <a:avLst/>
          </a:prstGeom>
        </p:spPr>
      </p:pic>
      <p:pic>
        <p:nvPicPr>
          <p:cNvPr id="4" name="Immagine 3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2863A285-5991-BB07-6A94-691B03F7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12" y="8562"/>
            <a:ext cx="10611338" cy="62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1A999F48-6A9D-06A5-E905-BA6F155A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548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E672428-0229-F25A-962F-EE6FED5B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09513"/>
            <a:ext cx="10441742" cy="158327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F4CA"/>
                </a:solidFill>
                <a:effectLst/>
                <a:latin typeface="Helvetica Neue" panose="02000503000000020004" pitchFamily="2" charset="0"/>
              </a:rPr>
              <a:t>CONTEMPORANEITY </a:t>
            </a:r>
            <a:br>
              <a:rPr lang="it-IT" b="1" dirty="0">
                <a:solidFill>
                  <a:srgbClr val="00F4CA"/>
                </a:solidFill>
                <a:effectLst/>
                <a:latin typeface="Helvetica Neue" panose="02000503000000020004" pitchFamily="2" charset="0"/>
              </a:rPr>
            </a:br>
            <a:r>
              <a:rPr lang="it-IT" b="1" dirty="0">
                <a:solidFill>
                  <a:srgbClr val="00F4CA"/>
                </a:solidFill>
                <a:effectLst/>
                <a:latin typeface="Helvetica Neue" panose="02000503000000020004" pitchFamily="2" charset="0"/>
              </a:rPr>
              <a:t>WITH A&amp;T</a:t>
            </a:r>
            <a:endParaRPr lang="it-IT" dirty="0">
              <a:solidFill>
                <a:srgbClr val="00F4CA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558FD2-5C86-845E-012F-6C5BFF09AEB1}"/>
              </a:ext>
            </a:extLst>
          </p:cNvPr>
          <p:cNvSpPr txBox="1"/>
          <p:nvPr/>
        </p:nvSpPr>
        <p:spPr>
          <a:xfrm>
            <a:off x="957263" y="3002122"/>
            <a:ext cx="100725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effectLst/>
                <a:latin typeface="Helvetica Neue" panose="02000503000000020004" pitchFamily="2" charset="0"/>
              </a:rPr>
              <a:t>A&amp;T – AUTOMATION &amp; TESTING - THE TRADE SHOW DEDICATED TO TECHNOLOGICAL SOLUTIONS, INNOVATION, RELIABILITY AND SKILLS 4.0 - 5.0</a:t>
            </a:r>
          </a:p>
          <a:p>
            <a:endParaRPr lang="it-IT" dirty="0">
              <a:effectLst/>
              <a:latin typeface="Helvetica Neue" panose="02000503000000020004" pitchFamily="2" charset="0"/>
            </a:endParaRPr>
          </a:p>
          <a:p>
            <a:r>
              <a:rPr lang="it-IT" dirty="0">
                <a:effectLst/>
                <a:latin typeface="Helvetica Neue" panose="02000503000000020004" pitchFamily="2" charset="0"/>
              </a:rPr>
              <a:t>A&amp;T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dirty="0">
                <a:effectLst/>
                <a:latin typeface="Helvetica Neue" panose="02000503000000020004" pitchFamily="2" charset="0"/>
              </a:rPr>
              <a:t> the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leading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exhibition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dedicated</a:t>
            </a:r>
            <a:r>
              <a:rPr lang="it-IT" dirty="0">
                <a:effectLst/>
                <a:latin typeface="Helvetica Neue" panose="02000503000000020004" pitchFamily="2" charset="0"/>
              </a:rPr>
              <a:t> to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technological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solutions</a:t>
            </a:r>
            <a:r>
              <a:rPr lang="it-IT" dirty="0">
                <a:effectLst/>
                <a:latin typeface="Helvetica Neue" panose="02000503000000020004" pitchFamily="2" charset="0"/>
              </a:rPr>
              <a:t>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innovation</a:t>
            </a:r>
            <a:r>
              <a:rPr lang="it-IT" dirty="0">
                <a:effectLst/>
                <a:latin typeface="Helvetica Neue" panose="02000503000000020004" pitchFamily="2" charset="0"/>
              </a:rPr>
              <a:t>, reliability and 4.0 – 5.0 skills: smart manufacturing, smart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logistics</a:t>
            </a:r>
            <a:r>
              <a:rPr lang="it-IT" dirty="0">
                <a:effectLst/>
                <a:latin typeface="Helvetica Neue" panose="02000503000000020004" pitchFamily="2" charset="0"/>
              </a:rPr>
              <a:t>, testing and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metrology</a:t>
            </a:r>
            <a:r>
              <a:rPr lang="it-IT" dirty="0">
                <a:effectLst/>
                <a:latin typeface="Helvetica Neue" panose="02000503000000020004" pitchFamily="2" charset="0"/>
              </a:rPr>
              <a:t>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process</a:t>
            </a:r>
            <a:r>
              <a:rPr lang="it-IT" dirty="0">
                <a:effectLst/>
                <a:latin typeface="Helvetica Neue" panose="02000503000000020004" pitchFamily="2" charset="0"/>
              </a:rPr>
              <a:t> control, production control and additive manufacturing.</a:t>
            </a:r>
          </a:p>
          <a:p>
            <a:r>
              <a:rPr lang="it-IT" dirty="0">
                <a:effectLst/>
                <a:latin typeface="Helvetica Neue" panose="02000503000000020004" pitchFamily="2" charset="0"/>
              </a:rPr>
              <a:t>A&amp;T Vicenza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dirty="0">
                <a:effectLst/>
                <a:latin typeface="Helvetica Neue" panose="02000503000000020004" pitchFamily="2" charset="0"/>
              </a:rPr>
              <a:t> in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its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fourth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edition</a:t>
            </a:r>
            <a:r>
              <a:rPr lang="it-IT" dirty="0">
                <a:effectLst/>
                <a:latin typeface="Helvetica Neue" panose="02000503000000020004" pitchFamily="2" charset="0"/>
              </a:rPr>
              <a:t> and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evolved</a:t>
            </a:r>
            <a:r>
              <a:rPr lang="it-IT" dirty="0">
                <a:effectLst/>
                <a:latin typeface="Helvetica Neue" panose="02000503000000020004" pitchFamily="2" charset="0"/>
              </a:rPr>
              <a:t> from a trade fair project with a </a:t>
            </a:r>
            <a:br>
              <a:rPr lang="it-IT" dirty="0">
                <a:effectLst/>
                <a:latin typeface="Helvetica Neue" panose="02000503000000020004" pitchFamily="2" charset="0"/>
              </a:rPr>
            </a:br>
            <a:r>
              <a:rPr lang="it-IT" dirty="0">
                <a:effectLst/>
                <a:latin typeface="Helvetica Neue" panose="02000503000000020004" pitchFamily="2" charset="0"/>
              </a:rPr>
              <a:t>20-year history in Turin,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representing</a:t>
            </a:r>
            <a:r>
              <a:rPr lang="it-IT" dirty="0">
                <a:effectLst/>
                <a:latin typeface="Helvetica Neue" panose="02000503000000020004" pitchFamily="2" charset="0"/>
              </a:rPr>
              <a:t> a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leading</a:t>
            </a:r>
            <a:r>
              <a:rPr lang="it-IT" dirty="0">
                <a:effectLst/>
                <a:latin typeface="Helvetica Neue" panose="02000503000000020004" pitchFamily="2" charset="0"/>
              </a:rPr>
              <a:t> event for industrial and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technological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innovation</a:t>
            </a:r>
            <a:r>
              <a:rPr lang="it-IT" dirty="0">
                <a:effectLst/>
                <a:latin typeface="Helvetica Neue" panose="02000503000000020004" pitchFamily="2" charset="0"/>
              </a:rPr>
              <a:t>.</a:t>
            </a:r>
          </a:p>
          <a:p>
            <a:r>
              <a:rPr lang="it-IT" dirty="0">
                <a:effectLst/>
                <a:latin typeface="Helvetica Neue" panose="02000503000000020004" pitchFamily="2" charset="0"/>
              </a:rPr>
              <a:t>With the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same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entrance</a:t>
            </a:r>
            <a:r>
              <a:rPr lang="it-IT" dirty="0">
                <a:effectLst/>
                <a:latin typeface="Helvetica Neue" panose="02000503000000020004" pitchFamily="2" charset="0"/>
              </a:rPr>
              <a:t> pass,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visitors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will</a:t>
            </a:r>
            <a:r>
              <a:rPr lang="it-IT" dirty="0">
                <a:effectLst/>
                <a:latin typeface="Helvetica Neue" panose="02000503000000020004" pitchFamily="2" charset="0"/>
              </a:rPr>
              <a:t> be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allowed</a:t>
            </a:r>
            <a:r>
              <a:rPr lang="it-IT" dirty="0">
                <a:effectLst/>
                <a:latin typeface="Helvetica Neue" panose="02000503000000020004" pitchFamily="2" charset="0"/>
              </a:rPr>
              <a:t> to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visit</a:t>
            </a:r>
            <a:r>
              <a:rPr lang="it-IT" dirty="0">
                <a:effectLst/>
                <a:latin typeface="Helvetica Neue" panose="02000503000000020004" pitchFamily="2" charset="0"/>
              </a:rPr>
              <a:t> the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halls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dedicated</a:t>
            </a:r>
            <a:r>
              <a:rPr lang="it-IT" dirty="0">
                <a:effectLst/>
                <a:latin typeface="Helvetica Neue" panose="02000503000000020004" pitchFamily="2" charset="0"/>
              </a:rPr>
              <a:t> to ADHESIVES BONDING &amp; SEALANTS - ABS EUROPE 2026 and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those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dedicated</a:t>
            </a:r>
            <a:r>
              <a:rPr lang="it-IT" dirty="0">
                <a:effectLst/>
                <a:latin typeface="Helvetica Neue" panose="02000503000000020004" pitchFamily="2" charset="0"/>
              </a:rPr>
              <a:t> to A&amp;T 2026,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attend</a:t>
            </a:r>
            <a:r>
              <a:rPr lang="it-IT" dirty="0">
                <a:effectLst/>
                <a:latin typeface="Helvetica Neue" panose="02000503000000020004" pitchFamily="2" charset="0"/>
              </a:rPr>
              <a:t> conferences and events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organized</a:t>
            </a:r>
            <a:r>
              <a:rPr lang="it-IT" dirty="0">
                <a:effectLst/>
                <a:latin typeface="Helvetica Neue" panose="02000503000000020004" pitchFamily="2" charset="0"/>
              </a:rPr>
              <a:t> by the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two</a:t>
            </a:r>
            <a:r>
              <a:rPr lang="it-IT" dirty="0">
                <a:effectLst/>
                <a:latin typeface="Helvetica Neue" panose="02000503000000020004" pitchFamily="2" charset="0"/>
              </a:rPr>
              <a:t> trade shows.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87C29B-74CD-808A-0573-A2E9D79A28B8}"/>
              </a:ext>
            </a:extLst>
          </p:cNvPr>
          <p:cNvSpPr txBox="1"/>
          <p:nvPr/>
        </p:nvSpPr>
        <p:spPr>
          <a:xfrm>
            <a:off x="971550" y="1722924"/>
            <a:ext cx="9309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>
                <a:solidFill>
                  <a:schemeClr val="bg2">
                    <a:lumMod val="75000"/>
                  </a:schemeClr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A&amp;T – AUTOMATION &amp; TESTING</a:t>
            </a:r>
          </a:p>
        </p:txBody>
      </p:sp>
      <p:pic>
        <p:nvPicPr>
          <p:cNvPr id="9" name="Immagine 8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0FDFD7B4-B870-F39A-7F14-5E6D7DF53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263"/>
          <a:stretch/>
        </p:blipFill>
        <p:spPr>
          <a:xfrm rot="639792">
            <a:off x="6828881" y="610995"/>
            <a:ext cx="5219249" cy="22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595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594</Words>
  <Application>Microsoft Macintosh PowerPoint</Application>
  <PresentationFormat>Widescreen</PresentationFormat>
  <Paragraphs>70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Arial Narrow</vt:lpstr>
      <vt:lpstr>Helvetica Neue</vt:lpstr>
      <vt:lpstr>Tema di Office</vt:lpstr>
      <vt:lpstr>Presentazione standard di PowerPoint</vt:lpstr>
      <vt:lpstr>TITOLO TITOLO</vt:lpstr>
      <vt:lpstr>TITOLO TITOLO</vt:lpstr>
      <vt:lpstr>Presentazione standard di PowerPoint</vt:lpstr>
      <vt:lpstr>SCENARIO AND MISSION</vt:lpstr>
      <vt:lpstr>NEW TRADE SHOW ON ADHESIVES BONDING &amp; SEALANTS INDUSTRY</vt:lpstr>
      <vt:lpstr>WHO VISITS</vt:lpstr>
      <vt:lpstr>Presentazione standard di PowerPoint</vt:lpstr>
      <vt:lpstr>CONTEMPORANEITY  WITH A&amp;T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MSofficepro7856</dc:creator>
  <cp:lastModifiedBy>MSofficepro7856</cp:lastModifiedBy>
  <cp:revision>16</cp:revision>
  <dcterms:created xsi:type="dcterms:W3CDTF">2025-08-01T10:52:36Z</dcterms:created>
  <dcterms:modified xsi:type="dcterms:W3CDTF">2025-08-08T07:56:15Z</dcterms:modified>
</cp:coreProperties>
</file>